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3" r:id="rId9"/>
    <p:sldId id="264" r:id="rId10"/>
    <p:sldId id="270" r:id="rId11"/>
    <p:sldId id="267" r:id="rId12"/>
    <p:sldId id="274" r:id="rId13"/>
    <p:sldId id="271" r:id="rId14"/>
    <p:sldId id="272" r:id="rId15"/>
    <p:sldId id="266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1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5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5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92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45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13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5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22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48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42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72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F4B44-EA35-460E-BC06-20D4A52EE52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0218-2AB3-46A9-B2B7-6D7ECCCB8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99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The people perspective: uncertain times and impact on you and your employees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Sonia Wilson, Populo HR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239" y="5559096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705" y="5559096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8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Impact on employees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487032" cy="435133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/>
              <a:t>Around </a:t>
            </a:r>
            <a:r>
              <a:rPr lang="en-US" sz="2400" dirty="0" smtClean="0"/>
              <a:t>1 </a:t>
            </a:r>
            <a:r>
              <a:rPr lang="en-US" sz="2400" dirty="0"/>
              <a:t>in </a:t>
            </a:r>
            <a:r>
              <a:rPr lang="en-US" sz="2400" dirty="0" smtClean="0"/>
              <a:t>8 say </a:t>
            </a:r>
            <a:r>
              <a:rPr lang="en-US" sz="2400" dirty="0"/>
              <a:t>their pay is not enough to support an acceptable standard of </a:t>
            </a:r>
            <a:r>
              <a:rPr lang="en-US" sz="2400" dirty="0" smtClean="0"/>
              <a:t>living</a:t>
            </a:r>
            <a:endParaRPr lang="en-US" sz="2400" dirty="0"/>
          </a:p>
          <a:p>
            <a:pPr>
              <a:buBlip>
                <a:blip r:embed="rId2"/>
              </a:buBlip>
            </a:pPr>
            <a:r>
              <a:rPr lang="en-US" sz="2400" dirty="0" smtClean="0"/>
              <a:t>More </a:t>
            </a:r>
            <a:r>
              <a:rPr lang="en-US" sz="2400" dirty="0"/>
              <a:t>than </a:t>
            </a:r>
            <a:r>
              <a:rPr lang="en-US" sz="2400" dirty="0" smtClean="0"/>
              <a:t>1 in 4 report </a:t>
            </a:r>
            <a:r>
              <a:rPr lang="en-US" sz="2400" dirty="0"/>
              <a:t>their pay is not enough to cope with a £300 </a:t>
            </a:r>
            <a:r>
              <a:rPr lang="en-US" sz="2400" dirty="0" smtClean="0"/>
              <a:t>emergency</a:t>
            </a:r>
            <a:endParaRPr lang="en-US" sz="2400" dirty="0"/>
          </a:p>
          <a:p>
            <a:pPr>
              <a:buBlip>
                <a:blip r:embed="rId2"/>
              </a:buBlip>
            </a:pPr>
            <a:r>
              <a:rPr lang="en-US" sz="2400" dirty="0" smtClean="0"/>
              <a:t>1 </a:t>
            </a:r>
            <a:r>
              <a:rPr lang="en-US" sz="2400" dirty="0"/>
              <a:t>in </a:t>
            </a:r>
            <a:r>
              <a:rPr lang="en-US" sz="2400" dirty="0" smtClean="0"/>
              <a:t>4 </a:t>
            </a:r>
            <a:r>
              <a:rPr lang="en-US" sz="2400" dirty="0"/>
              <a:t>say money worries impact their </a:t>
            </a:r>
            <a:r>
              <a:rPr lang="en-US" sz="2400" dirty="0" smtClean="0"/>
              <a:t>work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812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4662" y="5606785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3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Pay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022492" cy="435133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b="1" dirty="0" smtClean="0"/>
              <a:t>Pay review </a:t>
            </a:r>
            <a:r>
              <a:rPr lang="en-US" dirty="0" smtClean="0"/>
              <a:t>for cost of living consider:</a:t>
            </a:r>
            <a:endParaRPr lang="en-US" dirty="0"/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affordability 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average pay rise across sector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living wage increase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additional pay reviews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unintended </a:t>
            </a:r>
            <a:r>
              <a:rPr lang="en-US" sz="2800" dirty="0"/>
              <a:t>consequences of </a:t>
            </a:r>
            <a:r>
              <a:rPr lang="en-US" sz="2800" dirty="0" smtClean="0"/>
              <a:t>one-off payment (impact </a:t>
            </a:r>
            <a:r>
              <a:rPr lang="en-US" sz="2800" dirty="0"/>
              <a:t>on Universal </a:t>
            </a:r>
            <a:r>
              <a:rPr lang="en-US" sz="2800" dirty="0" smtClean="0"/>
              <a:t>Credit)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72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1711" y="5606785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Pay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b="1" dirty="0" smtClean="0"/>
              <a:t>Salary benchmarking: 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</a:p>
          <a:p>
            <a:pPr lvl="1">
              <a:buBlip>
                <a:blip r:embed="rId2"/>
              </a:buBlip>
            </a:pPr>
            <a:r>
              <a:rPr lang="en-US" sz="2800" dirty="0"/>
              <a:t>R</a:t>
            </a:r>
            <a:r>
              <a:rPr lang="en-US" sz="2800" dirty="0" smtClean="0"/>
              <a:t>eview organisational structure and roles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Review salary data for similar roles across sector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47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375" y="5670951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2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enefits 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 smtClean="0"/>
              <a:t>Review and develop employee </a:t>
            </a:r>
            <a:r>
              <a:rPr lang="en-US" sz="3400" dirty="0"/>
              <a:t>benefits </a:t>
            </a:r>
            <a:r>
              <a:rPr lang="en-US" sz="3400" dirty="0" smtClean="0"/>
              <a:t>package: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Enhanced sick pay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Annual leave above statutory 28 days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Flexible working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Employee </a:t>
            </a:r>
            <a:r>
              <a:rPr lang="en-US" dirty="0"/>
              <a:t>Assistance Programme </a:t>
            </a:r>
          </a:p>
          <a:p>
            <a:pPr lvl="1">
              <a:buBlip>
                <a:blip r:embed="rId2"/>
              </a:buBlip>
            </a:pPr>
            <a:r>
              <a:rPr lang="en-US" dirty="0"/>
              <a:t>Health </a:t>
            </a:r>
            <a:r>
              <a:rPr lang="en-US" dirty="0" smtClean="0"/>
              <a:t>cash plan</a:t>
            </a:r>
            <a:endParaRPr lang="en-US" dirty="0"/>
          </a:p>
          <a:p>
            <a:pPr lvl="1">
              <a:buBlip>
                <a:blip r:embed="rId2"/>
              </a:buBlip>
            </a:pPr>
            <a:r>
              <a:rPr lang="en-US" dirty="0"/>
              <a:t>Discount </a:t>
            </a:r>
            <a:r>
              <a:rPr lang="en-US" dirty="0" smtClean="0"/>
              <a:t>scheme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30" y="5805888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2240" y="5805888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7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Benefits 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495270" cy="435133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cost/high value to employees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Focus support </a:t>
            </a:r>
            <a:r>
              <a:rPr lang="en-US" dirty="0"/>
              <a:t>on those most at risk from the current cost of living crisis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Signpost financial wellbeing support, </a:t>
            </a:r>
            <a:r>
              <a:rPr lang="en-US" dirty="0"/>
              <a:t>e.g. Money and Pensions </a:t>
            </a:r>
            <a:r>
              <a:rPr lang="en-US" dirty="0" smtClean="0"/>
              <a:t>Service, MIND</a:t>
            </a:r>
            <a:endParaRPr lang="en-US" dirty="0"/>
          </a:p>
          <a:p>
            <a:pPr>
              <a:buBlip>
                <a:blip r:embed="rId2"/>
              </a:buBlip>
            </a:pPr>
            <a:r>
              <a:rPr lang="en-US" dirty="0" smtClean="0"/>
              <a:t>Consultation and </a:t>
            </a:r>
            <a:r>
              <a:rPr lang="en-US" dirty="0"/>
              <a:t>communication of offer is important!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41" y="5608524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2279" y="5608524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2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Attraction and retention of employees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Flexible working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Variable </a:t>
            </a:r>
            <a:r>
              <a:rPr lang="en-US" dirty="0"/>
              <a:t>hours </a:t>
            </a:r>
            <a:r>
              <a:rPr lang="en-US" dirty="0" smtClean="0"/>
              <a:t>working: 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Remove exclusivity clauses</a:t>
            </a:r>
            <a:endParaRPr lang="en-US" sz="2800" dirty="0"/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If possible guarantee hours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Promote values and culture of </a:t>
            </a:r>
            <a:r>
              <a:rPr lang="en-US" dirty="0"/>
              <a:t>the charity 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smtClean="0"/>
              <a:t>Mention both pay </a:t>
            </a:r>
            <a:r>
              <a:rPr lang="en-US" u="sng" dirty="0" smtClean="0"/>
              <a:t>and</a:t>
            </a:r>
            <a:r>
              <a:rPr lang="en-US" dirty="0" smtClean="0"/>
              <a:t> benefits offered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04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3627" y="5670951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Signposting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943335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General: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ACAS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Gov.uk</a:t>
            </a:r>
            <a:endParaRPr lang="en-US" dirty="0"/>
          </a:p>
          <a:p>
            <a:pPr>
              <a:buBlip>
                <a:blip r:embed="rId2"/>
              </a:buBlip>
            </a:pPr>
            <a:r>
              <a:rPr lang="en-US" dirty="0" smtClean="0"/>
              <a:t>Local CVS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Cranfield Trust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NCVO</a:t>
            </a:r>
          </a:p>
          <a:p>
            <a:pPr marL="0" indent="0">
              <a:buNone/>
            </a:pPr>
            <a:r>
              <a:rPr lang="en-US" b="1" dirty="0" smtClean="0"/>
              <a:t>Pay: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ACEVO </a:t>
            </a:r>
            <a:endParaRPr lang="en-US" dirty="0"/>
          </a:p>
          <a:p>
            <a:pPr>
              <a:buBlip>
                <a:blip r:embed="rId2"/>
              </a:buBlip>
            </a:pPr>
            <a:r>
              <a:rPr lang="en-US" dirty="0" smtClean="0"/>
              <a:t>Harris Hill 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ONS</a:t>
            </a:r>
          </a:p>
          <a:p>
            <a:pPr marL="0" indent="0">
              <a:buNone/>
            </a:pPr>
            <a:r>
              <a:rPr lang="en-US" b="1" dirty="0" smtClean="0"/>
              <a:t>Wellbeing:</a:t>
            </a:r>
            <a:endParaRPr lang="en-US" b="1" dirty="0"/>
          </a:p>
          <a:p>
            <a:pPr>
              <a:buBlip>
                <a:blip r:embed="rId2"/>
              </a:buBlip>
            </a:pPr>
            <a:r>
              <a:rPr lang="en-US" dirty="0" smtClean="0"/>
              <a:t>HSE and MIND for information on managing stress and mental health</a:t>
            </a:r>
          </a:p>
          <a:p>
            <a:pPr marL="0" indent="0">
              <a:buNone/>
            </a:pPr>
            <a:endParaRPr lang="en-US" sz="4400" dirty="0" smtClean="0"/>
          </a:p>
          <a:p>
            <a:pPr>
              <a:buBlip>
                <a:blip r:embed="rId2"/>
              </a:buBlip>
            </a:pPr>
            <a:endParaRPr lang="en-US" sz="4400" dirty="0" smtClean="0"/>
          </a:p>
          <a:p>
            <a:pPr>
              <a:buBlip>
                <a:blip r:embed="rId2"/>
              </a:buBlip>
            </a:pPr>
            <a:endParaRPr lang="en-US" sz="4400" dirty="0" smtClean="0"/>
          </a:p>
          <a:p>
            <a:pPr>
              <a:buBlip>
                <a:blip r:embed="rId2"/>
              </a:buBlip>
            </a:pPr>
            <a:endParaRPr lang="en-US" sz="4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7266" y="24012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4929" y="194147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Overview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808308" cy="435133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endParaRPr lang="en-US" dirty="0" smtClean="0"/>
          </a:p>
          <a:p>
            <a:pPr>
              <a:buBlip>
                <a:blip r:embed="rId2"/>
              </a:buBlip>
            </a:pPr>
            <a:endParaRPr lang="en-US" dirty="0"/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Themes from a charity perspective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Themes from an employee perspective</a:t>
            </a:r>
            <a:endParaRPr lang="en-GB" sz="2800" dirty="0"/>
          </a:p>
          <a:p>
            <a:pPr lvl="1">
              <a:buBlip>
                <a:blip r:embed="rId2"/>
              </a:buBlip>
            </a:pPr>
            <a:endParaRPr lang="en-GB" dirty="0"/>
          </a:p>
          <a:p>
            <a:pPr>
              <a:buBlip>
                <a:blip r:embed="rId2"/>
              </a:buBlip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720" y="5583810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8759" y="5583810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1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Impact on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charity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Planning </a:t>
            </a:r>
            <a:r>
              <a:rPr lang="en-US" dirty="0"/>
              <a:t>for </a:t>
            </a:r>
            <a:r>
              <a:rPr lang="en-US" dirty="0" smtClean="0"/>
              <a:t>change: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New structure/ways of working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Reduction/different roles</a:t>
            </a:r>
          </a:p>
          <a:p>
            <a:pPr lvl="1">
              <a:buBlip>
                <a:blip r:embed="rId2"/>
              </a:buBlip>
            </a:pPr>
            <a:r>
              <a:rPr lang="en-US" sz="2800" dirty="0" smtClean="0"/>
              <a:t>Merger/TUPE (transfer of undertaking)</a:t>
            </a:r>
            <a:endParaRPr lang="en-US" sz="2800" dirty="0"/>
          </a:p>
          <a:p>
            <a:pPr marL="0" indent="0">
              <a:buNone/>
            </a:pPr>
            <a:endParaRPr lang="en-GB" dirty="0"/>
          </a:p>
          <a:p>
            <a:pPr lvl="1">
              <a:buBlip>
                <a:blip r:embed="rId2"/>
              </a:buBlip>
            </a:pPr>
            <a:endParaRPr lang="en-GB" dirty="0"/>
          </a:p>
          <a:p>
            <a:pPr>
              <a:buBlip>
                <a:blip r:embed="rId2"/>
              </a:buBlip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75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2900" y="5670951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7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Planning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305800" cy="4351338"/>
          </a:xfrm>
        </p:spPr>
        <p:txBody>
          <a:bodyPr>
            <a:normAutofit/>
          </a:bodyPr>
          <a:lstStyle/>
          <a:p>
            <a:pPr lvl="1">
              <a:buBlip>
                <a:blip r:embed="rId2"/>
              </a:buBlip>
            </a:pPr>
            <a:r>
              <a:rPr lang="en-US" sz="2800" b="1" dirty="0"/>
              <a:t>Plan</a:t>
            </a:r>
            <a:r>
              <a:rPr lang="en-US" sz="2800" dirty="0"/>
              <a:t> proposed new structure and details of </a:t>
            </a:r>
            <a:r>
              <a:rPr lang="en-US" sz="2800" dirty="0" smtClean="0"/>
              <a:t>roles/merger - due diligence</a:t>
            </a:r>
            <a:endParaRPr lang="en-US" sz="2800" dirty="0"/>
          </a:p>
          <a:p>
            <a:pPr lvl="1">
              <a:buBlip>
                <a:blip r:embed="rId2"/>
              </a:buBlip>
            </a:pPr>
            <a:r>
              <a:rPr lang="en-US" sz="2800" b="1" dirty="0"/>
              <a:t>Identify roles </a:t>
            </a:r>
            <a:r>
              <a:rPr lang="en-US" sz="2800" dirty="0"/>
              <a:t>at risk/impacted and select objectively those employees affected </a:t>
            </a:r>
          </a:p>
          <a:p>
            <a:pPr lvl="1">
              <a:buBlip>
                <a:blip r:embed="rId2"/>
              </a:buBlip>
            </a:pPr>
            <a:r>
              <a:rPr lang="en-US" sz="2800" dirty="0"/>
              <a:t>Duty to </a:t>
            </a:r>
            <a:r>
              <a:rPr lang="en-US" sz="2800" b="1" dirty="0"/>
              <a:t>raise the implications </a:t>
            </a:r>
            <a:r>
              <a:rPr lang="en-US" sz="2800" dirty="0"/>
              <a:t>of </a:t>
            </a:r>
            <a:r>
              <a:rPr lang="en-US" sz="2800" dirty="0" smtClean="0"/>
              <a:t>restructure, risk </a:t>
            </a:r>
            <a:r>
              <a:rPr lang="en-US" sz="2800" dirty="0"/>
              <a:t>of </a:t>
            </a:r>
            <a:r>
              <a:rPr lang="en-US" sz="2800" dirty="0" smtClean="0"/>
              <a:t>redundancies, TUPE </a:t>
            </a:r>
            <a:r>
              <a:rPr lang="en-US" sz="2800" dirty="0"/>
              <a:t>as soon as reasonably possible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26" y="5583810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3516" y="5583810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17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Risks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429368" cy="4351338"/>
          </a:xfrm>
        </p:spPr>
        <p:txBody>
          <a:bodyPr>
            <a:normAutofit/>
          </a:bodyPr>
          <a:lstStyle/>
          <a:p>
            <a:pPr lvl="1">
              <a:buBlip>
                <a:blip r:embed="rId2"/>
              </a:buBlip>
            </a:pPr>
            <a:r>
              <a:rPr lang="en-US" sz="2800" dirty="0"/>
              <a:t>Breach of contract</a:t>
            </a:r>
          </a:p>
          <a:p>
            <a:pPr lvl="1">
              <a:buBlip>
                <a:blip r:embed="rId2"/>
              </a:buBlip>
            </a:pPr>
            <a:r>
              <a:rPr lang="en-US" sz="2800" dirty="0"/>
              <a:t>Unfair dismissal</a:t>
            </a:r>
          </a:p>
          <a:p>
            <a:pPr lvl="1">
              <a:buBlip>
                <a:blip r:embed="rId2"/>
              </a:buBlip>
            </a:pPr>
            <a:r>
              <a:rPr lang="en-US" sz="2800" dirty="0"/>
              <a:t>Discrimination claims</a:t>
            </a:r>
          </a:p>
          <a:p>
            <a:pPr lvl="1">
              <a:buBlip>
                <a:blip r:embed="rId2"/>
              </a:buBlip>
            </a:pPr>
            <a:r>
              <a:rPr lang="en-US" sz="2800" dirty="0"/>
              <a:t>Protective award </a:t>
            </a:r>
            <a:r>
              <a:rPr lang="en-US" sz="2800" dirty="0" smtClean="0"/>
              <a:t>– 90 days pay (if </a:t>
            </a:r>
            <a:r>
              <a:rPr lang="en-US" sz="2800" dirty="0"/>
              <a:t>no </a:t>
            </a:r>
            <a:r>
              <a:rPr lang="en-US" sz="2800" dirty="0" smtClean="0"/>
              <a:t>consultation has taken place)</a:t>
            </a:r>
            <a:endParaRPr lang="en-US" sz="2800" dirty="0"/>
          </a:p>
          <a:p>
            <a:pPr lvl="1">
              <a:buBlip>
                <a:blip r:embed="rId2"/>
              </a:buBlip>
            </a:pPr>
            <a:r>
              <a:rPr lang="en-US" sz="2800" dirty="0"/>
              <a:t>Impact on employee morale and reputation of charity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22" y="5608523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1710" y="5608523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4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Redundancy - selection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process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129584" cy="4351338"/>
          </a:xfrm>
        </p:spPr>
        <p:txBody>
          <a:bodyPr>
            <a:normAutofit/>
          </a:bodyPr>
          <a:lstStyle/>
          <a:p>
            <a:pPr lvl="1">
              <a:buBlip>
                <a:blip r:embed="rId2"/>
              </a:buBlip>
            </a:pPr>
            <a:r>
              <a:rPr lang="en-US" dirty="0"/>
              <a:t>Identify selection pool </a:t>
            </a:r>
            <a:r>
              <a:rPr lang="en-US" dirty="0" smtClean="0"/>
              <a:t>– which roles are at risk?</a:t>
            </a:r>
            <a:endParaRPr lang="en-US" dirty="0"/>
          </a:p>
          <a:p>
            <a:pPr lvl="1">
              <a:buBlip>
                <a:blip r:embed="rId2"/>
              </a:buBlip>
            </a:pPr>
            <a:r>
              <a:rPr lang="en-US" dirty="0"/>
              <a:t>Selection </a:t>
            </a:r>
            <a:r>
              <a:rPr lang="en-US" dirty="0" smtClean="0"/>
              <a:t>criteria - performance, conduct, skills, experience, qualifications, attendance, last in first out?</a:t>
            </a:r>
            <a:endParaRPr lang="en-US" dirty="0"/>
          </a:p>
          <a:p>
            <a:pPr lvl="1">
              <a:buBlip>
                <a:blip r:embed="rId2"/>
              </a:buBlip>
            </a:pPr>
            <a:r>
              <a:rPr lang="en-US" dirty="0"/>
              <a:t>Be aware of protected </a:t>
            </a:r>
            <a:r>
              <a:rPr lang="en-US" dirty="0" smtClean="0"/>
              <a:t>characteristics </a:t>
            </a:r>
          </a:p>
          <a:p>
            <a:pPr lvl="2">
              <a:buBlip>
                <a:blip r:embed="rId2"/>
              </a:buBlip>
            </a:pPr>
            <a:r>
              <a:rPr lang="en-US" sz="2400" dirty="0" smtClean="0"/>
              <a:t>disability </a:t>
            </a:r>
          </a:p>
          <a:p>
            <a:pPr lvl="2">
              <a:buBlip>
                <a:blip r:embed="rId2"/>
              </a:buBlip>
            </a:pPr>
            <a:r>
              <a:rPr lang="en-US" sz="2400" dirty="0" smtClean="0"/>
              <a:t>age</a:t>
            </a:r>
          </a:p>
          <a:p>
            <a:pPr lvl="2">
              <a:buBlip>
                <a:blip r:embed="rId2"/>
              </a:buBlip>
            </a:pPr>
            <a:r>
              <a:rPr lang="en-US" sz="2400" b="1" dirty="0" smtClean="0"/>
              <a:t>Pregnancy and maternity leave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47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1710" y="5606785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Consultation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process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Blip>
                <a:blip r:embed="rId2"/>
              </a:buBlip>
            </a:pPr>
            <a:r>
              <a:rPr lang="en-US" sz="2600" dirty="0" smtClean="0"/>
              <a:t>No </a:t>
            </a:r>
            <a:r>
              <a:rPr lang="en-US" sz="2600" dirty="0"/>
              <a:t>set time period for consultation &lt; 20 employees </a:t>
            </a:r>
            <a:endParaRPr lang="en-US" sz="2600" dirty="0" smtClean="0"/>
          </a:p>
          <a:p>
            <a:pPr lvl="1">
              <a:buBlip>
                <a:blip r:embed="rId2"/>
              </a:buBlip>
            </a:pPr>
            <a:r>
              <a:rPr lang="en-US" sz="2600" dirty="0"/>
              <a:t>Meaningful and </a:t>
            </a:r>
            <a:r>
              <a:rPr lang="en-US" sz="2600" dirty="0" smtClean="0"/>
              <a:t>reasonable</a:t>
            </a:r>
          </a:p>
          <a:p>
            <a:pPr lvl="1">
              <a:buBlip>
                <a:blip r:embed="rId2"/>
              </a:buBlip>
            </a:pPr>
            <a:r>
              <a:rPr lang="en-US" sz="2600" dirty="0" smtClean="0"/>
              <a:t>Inform </a:t>
            </a:r>
            <a:r>
              <a:rPr lang="en-US" sz="2600" dirty="0"/>
              <a:t>employees </a:t>
            </a:r>
            <a:r>
              <a:rPr lang="en-US" sz="2600" dirty="0" smtClean="0"/>
              <a:t>individually of </a:t>
            </a:r>
            <a:r>
              <a:rPr lang="en-US" sz="2600" dirty="0"/>
              <a:t>reasons for change </a:t>
            </a:r>
            <a:endParaRPr lang="en-US" sz="2600" dirty="0" smtClean="0"/>
          </a:p>
          <a:p>
            <a:pPr lvl="1">
              <a:buBlip>
                <a:blip r:embed="rId2"/>
              </a:buBlip>
            </a:pPr>
            <a:r>
              <a:rPr lang="en-US" sz="2600" dirty="0"/>
              <a:t>Right to be accompanied to meetings </a:t>
            </a:r>
            <a:endParaRPr lang="en-US" sz="2600" dirty="0" smtClean="0"/>
          </a:p>
          <a:p>
            <a:pPr lvl="1">
              <a:buBlip>
                <a:blip r:embed="rId2"/>
              </a:buBlip>
            </a:pPr>
            <a:r>
              <a:rPr lang="en-US" sz="2600" dirty="0" smtClean="0"/>
              <a:t>Consider all options to </a:t>
            </a:r>
            <a:r>
              <a:rPr lang="en-US" sz="2600" b="1" dirty="0" smtClean="0"/>
              <a:t>avoid redundancies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Blip>
                <a:blip r:embed="rId2"/>
              </a:buBlip>
            </a:pPr>
            <a:endParaRPr lang="en-US" dirty="0"/>
          </a:p>
          <a:p>
            <a:pPr>
              <a:buBlip>
                <a:blip r:embed="rId2"/>
              </a:buBlip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lvl="1">
              <a:buBlip>
                <a:blip r:embed="rId2"/>
              </a:buBlip>
            </a:pPr>
            <a:endParaRPr lang="en-GB" dirty="0"/>
          </a:p>
          <a:p>
            <a:pPr>
              <a:buBlip>
                <a:blip r:embed="rId2"/>
              </a:buBlip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001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5850" y="5670951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9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After consultation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351338"/>
          </a:xfrm>
        </p:spPr>
        <p:txBody>
          <a:bodyPr>
            <a:noAutofit/>
          </a:bodyPr>
          <a:lstStyle/>
          <a:p>
            <a:pPr lvl="1">
              <a:buBlip>
                <a:blip r:embed="rId2"/>
              </a:buBlip>
            </a:pPr>
            <a:r>
              <a:rPr lang="en-US" dirty="0" smtClean="0"/>
              <a:t>Offer </a:t>
            </a:r>
            <a:r>
              <a:rPr lang="en-US" dirty="0"/>
              <a:t>suitable alternative employment (trial period) </a:t>
            </a:r>
            <a:r>
              <a:rPr lang="en-US" dirty="0">
                <a:solidFill>
                  <a:srgbClr val="0070C0"/>
                </a:solidFill>
              </a:rPr>
              <a:t>or</a:t>
            </a:r>
          </a:p>
          <a:p>
            <a:pPr lvl="1">
              <a:buBlip>
                <a:blip r:embed="rId2"/>
              </a:buBlip>
            </a:pPr>
            <a:r>
              <a:rPr lang="en-US" dirty="0"/>
              <a:t>Implement measures agreed to avoid redundancy (get </a:t>
            </a:r>
            <a:r>
              <a:rPr lang="en-US" dirty="0" smtClean="0"/>
              <a:t>employee’s </a:t>
            </a:r>
            <a:r>
              <a:rPr lang="en-US" dirty="0"/>
              <a:t>agreement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0070C0"/>
                </a:solidFill>
              </a:rPr>
              <a:t>or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Give written notice of dismissal and outline Statutory Redundancy Pay</a:t>
            </a:r>
          </a:p>
          <a:p>
            <a:pPr lvl="2">
              <a:buBlip>
                <a:blip r:embed="rId2"/>
              </a:buBlip>
            </a:pPr>
            <a:r>
              <a:rPr lang="en-US" sz="2400" dirty="0" smtClean="0"/>
              <a:t>Right to appeal </a:t>
            </a:r>
            <a:r>
              <a:rPr lang="en-US" sz="2400" dirty="0"/>
              <a:t>against dismissal </a:t>
            </a:r>
          </a:p>
          <a:p>
            <a:pPr lvl="2">
              <a:buBlip>
                <a:blip r:embed="rId2"/>
              </a:buBlip>
            </a:pPr>
            <a:r>
              <a:rPr lang="en-US" sz="2400" dirty="0"/>
              <a:t>Allow time off to look for </a:t>
            </a:r>
            <a:r>
              <a:rPr lang="en-US" sz="2400" dirty="0" smtClean="0"/>
              <a:t>jobs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531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3627" y="5606785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0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Statutory Redundancy Pay (SRP)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/>
              <a:t>Employee has more than 2 years service</a:t>
            </a:r>
          </a:p>
          <a:p>
            <a:pPr>
              <a:buBlip>
                <a:blip r:embed="rId2"/>
              </a:buBlip>
            </a:pPr>
            <a:r>
              <a:rPr lang="en-US" sz="2400" dirty="0"/>
              <a:t>Based on complete years of </a:t>
            </a:r>
            <a:r>
              <a:rPr lang="en-US" sz="2400" dirty="0" smtClean="0"/>
              <a:t>service and age</a:t>
            </a:r>
            <a:endParaRPr lang="en-US" sz="2400" dirty="0"/>
          </a:p>
          <a:p>
            <a:pPr>
              <a:buBlip>
                <a:blip r:embed="rId2"/>
              </a:buBlip>
            </a:pPr>
            <a:r>
              <a:rPr lang="en-US" sz="2400" dirty="0" smtClean="0"/>
              <a:t>Length </a:t>
            </a:r>
            <a:r>
              <a:rPr lang="en-US" sz="2400" dirty="0"/>
              <a:t>of service is capped at 20 years</a:t>
            </a:r>
          </a:p>
          <a:p>
            <a:pPr>
              <a:buBlip>
                <a:blip r:embed="rId2"/>
              </a:buBlip>
            </a:pPr>
            <a:r>
              <a:rPr lang="en-US" sz="2400" dirty="0"/>
              <a:t>Weekly pay is capped at </a:t>
            </a:r>
            <a:r>
              <a:rPr lang="en-US" sz="2400" dirty="0" smtClean="0"/>
              <a:t>£643 (</a:t>
            </a:r>
            <a:r>
              <a:rPr lang="en-US" sz="2400" dirty="0"/>
              <a:t>April </a:t>
            </a:r>
            <a:r>
              <a:rPr lang="en-US" sz="2400" dirty="0" smtClean="0"/>
              <a:t>2023)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04" y="5670951"/>
            <a:ext cx="2243522" cy="1012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954" y="5638868"/>
            <a:ext cx="107619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3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C3D01355554240AC2F9C9617ABDA0E" ma:contentTypeVersion="18" ma:contentTypeDescription="Create a new document." ma:contentTypeScope="" ma:versionID="bab51a4646c85d1d25842c5967c10835">
  <xsd:schema xmlns:xsd="http://www.w3.org/2001/XMLSchema" xmlns:xs="http://www.w3.org/2001/XMLSchema" xmlns:p="http://schemas.microsoft.com/office/2006/metadata/properties" xmlns:ns2="c140c850-7133-49c4-832c-97d6efa73160" xmlns:ns3="0d74301b-716d-41fd-aa29-cb0a80c8ee54" xmlns:ns4="88f068e5-537f-4204-abf2-3ea4ac6fd25b" targetNamespace="http://schemas.microsoft.com/office/2006/metadata/properties" ma:root="true" ma:fieldsID="a4278ff786e989eb6231e7525454077a" ns2:_="" ns3:_="" ns4:_="">
    <xsd:import namespace="c140c850-7133-49c4-832c-97d6efa73160"/>
    <xsd:import namespace="0d74301b-716d-41fd-aa29-cb0a80c8ee54"/>
    <xsd:import namespace="88f068e5-537f-4204-abf2-3ea4ac6fd2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3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0c850-7133-49c4-832c-97d6efa7316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74301b-716d-41fd-aa29-cb0a80c8ee5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2828ef7-4235-409f-906e-b13aa9e690ed}" ma:internalName="TaxCatchAll" ma:showField="CatchAllData" ma:web="0d74301b-716d-41fd-aa29-cb0a80c8ee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068e5-537f-4204-abf2-3ea4ac6fd2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9de56e7-8e65-49c4-bb30-88a54f5c93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DA18A2-9964-48F6-A6D5-F007D533217C}"/>
</file>

<file path=customXml/itemProps2.xml><?xml version="1.0" encoding="utf-8"?>
<ds:datastoreItem xmlns:ds="http://schemas.openxmlformats.org/officeDocument/2006/customXml" ds:itemID="{79615B8F-6A15-45C8-AFC2-1F44FF49589D}"/>
</file>

<file path=docProps/app.xml><?xml version="1.0" encoding="utf-8"?>
<Properties xmlns="http://schemas.openxmlformats.org/officeDocument/2006/extended-properties" xmlns:vt="http://schemas.openxmlformats.org/officeDocument/2006/docPropsVTypes">
  <TotalTime>2181</TotalTime>
  <Words>502</Words>
  <Application>Microsoft Office PowerPoint</Application>
  <PresentationFormat>Widescreen</PresentationFormat>
  <Paragraphs>108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The people perspective: uncertain times and impact on you and your employees</vt:lpstr>
      <vt:lpstr> Overview</vt:lpstr>
      <vt:lpstr> Impact on charity</vt:lpstr>
      <vt:lpstr>Planning</vt:lpstr>
      <vt:lpstr>Risks</vt:lpstr>
      <vt:lpstr>Redundancy - selection process</vt:lpstr>
      <vt:lpstr>Consultation process</vt:lpstr>
      <vt:lpstr>After consultation</vt:lpstr>
      <vt:lpstr>Statutory Redundancy Pay (SRP)</vt:lpstr>
      <vt:lpstr>Impact on employees</vt:lpstr>
      <vt:lpstr>Pay</vt:lpstr>
      <vt:lpstr>Pay</vt:lpstr>
      <vt:lpstr>Benefits </vt:lpstr>
      <vt:lpstr>Benefits </vt:lpstr>
      <vt:lpstr>Attraction and retention of employees</vt:lpstr>
      <vt:lpstr>Signposting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Wilson</dc:creator>
  <cp:lastModifiedBy>Sonia Wilson</cp:lastModifiedBy>
  <cp:revision>50</cp:revision>
  <dcterms:created xsi:type="dcterms:W3CDTF">2023-03-02T12:53:22Z</dcterms:created>
  <dcterms:modified xsi:type="dcterms:W3CDTF">2023-04-20T10:00:35Z</dcterms:modified>
</cp:coreProperties>
</file>