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fntdata" ContentType="application/x-fontdata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89" r:id="rId4"/>
    <p:sldId id="295" r:id="rId5"/>
    <p:sldId id="294" r:id="rId6"/>
    <p:sldId id="296" r:id="rId7"/>
    <p:sldId id="297" r:id="rId8"/>
    <p:sldId id="298" r:id="rId9"/>
    <p:sldId id="299" r:id="rId10"/>
    <p:sldId id="300" r:id="rId11"/>
    <p:sldId id="301" r:id="rId12"/>
    <p:sldId id="261" r:id="rId13"/>
    <p:sldId id="293" r:id="rId14"/>
    <p:sldId id="267" r:id="rId15"/>
  </p:sldIdLst>
  <p:sldSz cx="9144000" cy="5143500" type="screen16x9"/>
  <p:notesSz cx="6858000" cy="9144000"/>
  <p:embeddedFontLst>
    <p:embeddedFont>
      <p:font typeface="Lobster" panose="00000500000000000000" pitchFamily="2" charset="0"/>
      <p:regular r:id="rId17"/>
    </p:embeddedFont>
    <p:embeddedFont>
      <p:font typeface="Montserrat" panose="00000500000000000000" pitchFamily="2" charset="0"/>
      <p:regular r:id="rId18"/>
      <p:bold r:id="rId19"/>
      <p:italic r:id="rId20"/>
      <p:boldItalic r:id="rId21"/>
    </p:embeddedFont>
    <p:embeddedFont>
      <p:font typeface="Montserrat Medium" panose="00000600000000000000" pitchFamily="2" charset="0"/>
      <p:regular r:id="rId22"/>
      <p:bold r:id="rId23"/>
      <p:italic r:id="rId24"/>
      <p:boldItalic r:id="rId25"/>
    </p:embeddedFont>
    <p:embeddedFont>
      <p:font typeface="Montserrat SemiBold" panose="00000700000000000000" pitchFamily="2" charset="0"/>
      <p:regular r:id="rId26"/>
      <p:bold r:id="rId27"/>
      <p:italic r:id="rId28"/>
      <p:bold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C3AC"/>
    <a:srgbClr val="F4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1264A50-E06B-40CD-94F8-06AFE2798893}">
  <a:tblStyle styleId="{C1264A50-E06B-40CD-94F8-06AFE279889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49281" autoAdjust="0"/>
  </p:normalViewPr>
  <p:slideViewPr>
    <p:cSldViewPr snapToGrid="0">
      <p:cViewPr varScale="1">
        <p:scale>
          <a:sx n="53" d="100"/>
          <a:sy n="53" d="100"/>
        </p:scale>
        <p:origin x="2314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font" Target="fonts/font12.fntdata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font" Target="fonts/font11.fntdata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2b56087150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2b56087150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5942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2b56087150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2b56087150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8538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b2f66da4a3_0_3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gb2f66da4a3_0_3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b2f66da4a3_0_3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gb2f66da4a3_0_3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6672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41aa78c7e7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41aa78c7e7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2b56087150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2b56087150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2b56087150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2b56087150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88810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2b56087150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2b56087150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8398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575964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2b56087150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2b56087150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68836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2b56087150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2b56087150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59832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2b56087150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2b56087150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999126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2b56087150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2b56087150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61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4198000" y="0"/>
            <a:ext cx="4946100" cy="5143500"/>
          </a:xfrm>
          <a:prstGeom prst="rect">
            <a:avLst/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b="1" dirty="0">
                <a:solidFill>
                  <a:srgbClr val="F4CCCC"/>
                </a:solidFill>
                <a:latin typeface="Montserrat"/>
                <a:ea typeface="Montserrat"/>
                <a:cs typeface="Montserrat"/>
                <a:sym typeface="Montserrat"/>
              </a:rPr>
              <a:t>13.00 - 13.45 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700" b="1" dirty="0">
              <a:solidFill>
                <a:srgbClr val="F4CCC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 b="1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Understanding what your audiences need to hear from you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" sz="1700" b="1" dirty="0">
              <a:solidFill>
                <a:srgbClr val="F4CCC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1" dirty="0">
                <a:solidFill>
                  <a:srgbClr val="F4CCCC"/>
                </a:solidFill>
                <a:latin typeface="Montserrat"/>
                <a:ea typeface="Montserrat"/>
                <a:cs typeface="Montserrat"/>
                <a:sym typeface="Montserrat"/>
              </a:rPr>
              <a:t>Yasmin Glover</a:t>
            </a:r>
            <a:endParaRPr sz="1700" b="1" dirty="0">
              <a:solidFill>
                <a:srgbClr val="F4CCC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214300" y="1016246"/>
            <a:ext cx="3777300" cy="3111011"/>
            <a:chOff x="97025" y="449546"/>
            <a:chExt cx="3777300" cy="3111011"/>
          </a:xfrm>
        </p:grpSpPr>
        <p:grpSp>
          <p:nvGrpSpPr>
            <p:cNvPr id="56" name="Google Shape;56;p13"/>
            <p:cNvGrpSpPr/>
            <p:nvPr/>
          </p:nvGrpSpPr>
          <p:grpSpPr>
            <a:xfrm>
              <a:off x="631575" y="449546"/>
              <a:ext cx="2976450" cy="2329500"/>
              <a:chOff x="1595550" y="4487371"/>
              <a:chExt cx="2976450" cy="2329500"/>
            </a:xfrm>
          </p:grpSpPr>
          <p:sp>
            <p:nvSpPr>
              <p:cNvPr id="57" name="Google Shape;57;p13"/>
              <p:cNvSpPr txBox="1"/>
              <p:nvPr/>
            </p:nvSpPr>
            <p:spPr>
              <a:xfrm>
                <a:off x="2618400" y="4487371"/>
                <a:ext cx="1953600" cy="232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4800" b="1">
                  <a:solidFill>
                    <a:srgbClr val="45818E"/>
                  </a:solidFill>
                  <a:latin typeface="Lobster"/>
                  <a:ea typeface="Lobster"/>
                  <a:cs typeface="Lobster"/>
                  <a:sym typeface="Lobster"/>
                </a:endParaRPr>
              </a:p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4800" b="1">
                    <a:solidFill>
                      <a:srgbClr val="45818E"/>
                    </a:solidFill>
                    <a:latin typeface="Lobster"/>
                    <a:ea typeface="Lobster"/>
                    <a:cs typeface="Lobster"/>
                    <a:sym typeface="Lobster"/>
                  </a:rPr>
                  <a:t>the</a:t>
                </a:r>
                <a:endParaRPr sz="4800" b="1">
                  <a:solidFill>
                    <a:srgbClr val="45818E"/>
                  </a:solidFill>
                  <a:latin typeface="Lobster"/>
                  <a:ea typeface="Lobster"/>
                  <a:cs typeface="Lobster"/>
                  <a:sym typeface="Lobster"/>
                </a:endParaRPr>
              </a:p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4800" b="1">
                    <a:solidFill>
                      <a:srgbClr val="45818E"/>
                    </a:solidFill>
                    <a:latin typeface="Lobster"/>
                    <a:ea typeface="Lobster"/>
                    <a:cs typeface="Lobster"/>
                    <a:sym typeface="Lobster"/>
                  </a:rPr>
                  <a:t>olive</a:t>
                </a:r>
                <a:endParaRPr sz="4800" b="1">
                  <a:solidFill>
                    <a:srgbClr val="45818E"/>
                  </a:solidFill>
                  <a:latin typeface="Lobster"/>
                  <a:ea typeface="Lobster"/>
                  <a:cs typeface="Lobster"/>
                  <a:sym typeface="Lobster"/>
                </a:endParaRPr>
              </a:p>
            </p:txBody>
          </p:sp>
          <p:grpSp>
            <p:nvGrpSpPr>
              <p:cNvPr id="58" name="Google Shape;58;p13"/>
              <p:cNvGrpSpPr/>
              <p:nvPr/>
            </p:nvGrpSpPr>
            <p:grpSpPr>
              <a:xfrm>
                <a:off x="1595550" y="4660625"/>
                <a:ext cx="1599600" cy="2135400"/>
                <a:chOff x="1851100" y="1748475"/>
                <a:chExt cx="1599600" cy="2135400"/>
              </a:xfrm>
            </p:grpSpPr>
            <p:sp>
              <p:nvSpPr>
                <p:cNvPr id="59" name="Google Shape;59;p13"/>
                <p:cNvSpPr/>
                <p:nvPr/>
              </p:nvSpPr>
              <p:spPr>
                <a:xfrm rot="603091">
                  <a:off x="2010622" y="1845340"/>
                  <a:ext cx="1280555" cy="1941669"/>
                </a:xfrm>
                <a:prstGeom prst="ellipse">
                  <a:avLst/>
                </a:prstGeom>
                <a:solidFill>
                  <a:srgbClr val="F4CCC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" name="Google Shape;60;p13"/>
                <p:cNvSpPr/>
                <p:nvPr/>
              </p:nvSpPr>
              <p:spPr>
                <a:xfrm rot="586418">
                  <a:off x="2602739" y="1941787"/>
                  <a:ext cx="399397" cy="247785"/>
                </a:xfrm>
                <a:prstGeom prst="ellipse">
                  <a:avLst/>
                </a:prstGeom>
                <a:solidFill>
                  <a:srgbClr val="45818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" name="Google Shape;61;p13"/>
                <p:cNvSpPr/>
                <p:nvPr/>
              </p:nvSpPr>
              <p:spPr>
                <a:xfrm rot="-911234" flipH="1">
                  <a:off x="3063666" y="2228698"/>
                  <a:ext cx="99614" cy="344853"/>
                </a:xfrm>
                <a:prstGeom prst="flowChartOnlineStorage">
                  <a:avLst/>
                </a:prstGeom>
                <a:solidFill>
                  <a:srgbClr val="FFFFFF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62" name="Google Shape;62;p13"/>
            <p:cNvSpPr txBox="1"/>
            <p:nvPr/>
          </p:nvSpPr>
          <p:spPr>
            <a:xfrm>
              <a:off x="97025" y="2779057"/>
              <a:ext cx="3777300" cy="78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dirty="0">
                  <a:solidFill>
                    <a:srgbClr val="45818E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TRAINING AND CONSULTANCY</a:t>
              </a:r>
              <a:endParaRPr dirty="0">
                <a:solidFill>
                  <a:srgbClr val="45818E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dirty="0">
                  <a:solidFill>
                    <a:srgbClr val="45818E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supporting small charities</a:t>
              </a:r>
              <a:endParaRPr dirty="0">
                <a:solidFill>
                  <a:srgbClr val="45818E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dirty="0">
                  <a:solidFill>
                    <a:srgbClr val="45818E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and social enterprises</a:t>
              </a:r>
              <a:endParaRPr dirty="0">
                <a:solidFill>
                  <a:srgbClr val="45818E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C614D444-BF0A-983F-85C5-EA953B9683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7036" y="4006646"/>
            <a:ext cx="957487" cy="95748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/>
          <p:nvPr/>
        </p:nvSpPr>
        <p:spPr>
          <a:xfrm>
            <a:off x="8293900" y="-25"/>
            <a:ext cx="850200" cy="5143500"/>
          </a:xfrm>
          <a:prstGeom prst="rect">
            <a:avLst/>
          </a:prstGeom>
          <a:solidFill>
            <a:srgbClr val="2CC3AC"/>
          </a:solidFill>
          <a:ln w="9525" cap="flat" cmpd="sng">
            <a:solidFill>
              <a:srgbClr val="F4CC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 txBox="1"/>
          <p:nvPr/>
        </p:nvSpPr>
        <p:spPr>
          <a:xfrm>
            <a:off x="310950" y="365600"/>
            <a:ext cx="7983000" cy="46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Reflection prompts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(How) does this message further our mission?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GB" sz="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</a:br>
            <a:r>
              <a:rPr lang="en-GB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Does it reflect the positive change we are trying to create?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600" dirty="0">
              <a:solidFill>
                <a:srgbClr val="45818E"/>
              </a:solidFill>
              <a:latin typeface="Montserrat" panose="020B0604020202020204" pitchFamily="2" charset="0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Does it support our primary audience in the way they expect?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600" dirty="0">
              <a:solidFill>
                <a:srgbClr val="45818E"/>
              </a:solidFill>
              <a:latin typeface="Montserrat" panose="020B0604020202020204" pitchFamily="2" charset="0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Does it compromise our mission or expectations from our primary audience in any way?</a:t>
            </a:r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15524" y="3942627"/>
            <a:ext cx="828475" cy="127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 descr="Icon&#10;&#10;Description automatically generated">
            <a:extLst>
              <a:ext uri="{FF2B5EF4-FFF2-40B4-BE49-F238E27FC236}">
                <a16:creationId xmlns:a16="http://schemas.microsoft.com/office/drawing/2014/main" id="{5A05AD88-48F1-D2A9-A00E-49D7055C59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8088" y="4169476"/>
            <a:ext cx="823002" cy="82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716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/>
          <p:nvPr/>
        </p:nvSpPr>
        <p:spPr>
          <a:xfrm>
            <a:off x="8293900" y="-25"/>
            <a:ext cx="850200" cy="5143500"/>
          </a:xfrm>
          <a:prstGeom prst="rect">
            <a:avLst/>
          </a:prstGeom>
          <a:solidFill>
            <a:srgbClr val="2CC3AC"/>
          </a:solidFill>
          <a:ln w="9525" cap="flat" cmpd="sng">
            <a:solidFill>
              <a:srgbClr val="F4CC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 txBox="1"/>
          <p:nvPr/>
        </p:nvSpPr>
        <p:spPr>
          <a:xfrm>
            <a:off x="310950" y="365600"/>
            <a:ext cx="7983000" cy="46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Takeaways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Always bear in mind what your audience needs to know and feel to decide to engage with you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GB" sz="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</a:br>
            <a:r>
              <a:rPr lang="en-GB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Make sure your primary audience isn’t compromised in your communications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600" dirty="0">
              <a:solidFill>
                <a:srgbClr val="45818E"/>
              </a:solidFill>
              <a:latin typeface="Montserrat" panose="020B0604020202020204" pitchFamily="2" charset="0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Consider positive messaging for positive change!</a:t>
            </a:r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15524" y="3942627"/>
            <a:ext cx="828475" cy="127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 descr="Icon&#10;&#10;Description automatically generated">
            <a:extLst>
              <a:ext uri="{FF2B5EF4-FFF2-40B4-BE49-F238E27FC236}">
                <a16:creationId xmlns:a16="http://schemas.microsoft.com/office/drawing/2014/main" id="{5A05AD88-48F1-D2A9-A00E-49D7055C59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8088" y="4169476"/>
            <a:ext cx="823002" cy="82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685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gb2f66da4a3_0_375"/>
          <p:cNvPicPr preferRelativeResize="0"/>
          <p:nvPr/>
        </p:nvPicPr>
        <p:blipFill rotWithShape="1">
          <a:blip r:embed="rId3">
            <a:alphaModFix/>
          </a:blip>
          <a:srcRect b="13621"/>
          <a:stretch/>
        </p:blipFill>
        <p:spPr>
          <a:xfrm>
            <a:off x="8315524" y="3942627"/>
            <a:ext cx="828476" cy="110333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gb2f66da4a3_0_375"/>
          <p:cNvSpPr txBox="1">
            <a:spLocks noGrp="1"/>
          </p:cNvSpPr>
          <p:nvPr>
            <p:ph type="ctrTitle"/>
          </p:nvPr>
        </p:nvSpPr>
        <p:spPr>
          <a:xfrm>
            <a:off x="311700" y="2103150"/>
            <a:ext cx="8520600" cy="9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 sz="4000" b="1" dirty="0">
                <a:solidFill>
                  <a:srgbClr val="45818E"/>
                </a:solidFill>
                <a:latin typeface="Montserrat"/>
                <a:ea typeface="Montserrat"/>
                <a:cs typeface="Montserrat"/>
                <a:sym typeface="Montserrat"/>
              </a:rPr>
              <a:t>Questions?</a:t>
            </a:r>
            <a:endParaRPr sz="4000" b="1" dirty="0">
              <a:solidFill>
                <a:srgbClr val="45818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" name="Picture 1" descr="Icon&#10;&#10;Description automatically generated">
            <a:extLst>
              <a:ext uri="{FF2B5EF4-FFF2-40B4-BE49-F238E27FC236}">
                <a16:creationId xmlns:a16="http://schemas.microsoft.com/office/drawing/2014/main" id="{A2FBEE26-2C27-F9CF-2A44-37A4C48C01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8088" y="4169476"/>
            <a:ext cx="823002" cy="82300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gb2f66da4a3_0_375"/>
          <p:cNvPicPr preferRelativeResize="0"/>
          <p:nvPr/>
        </p:nvPicPr>
        <p:blipFill rotWithShape="1">
          <a:blip r:embed="rId3">
            <a:alphaModFix/>
          </a:blip>
          <a:srcRect b="13621"/>
          <a:stretch/>
        </p:blipFill>
        <p:spPr>
          <a:xfrm>
            <a:off x="8315524" y="3942627"/>
            <a:ext cx="828476" cy="110333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gb2f66da4a3_0_375"/>
          <p:cNvSpPr txBox="1">
            <a:spLocks noGrp="1"/>
          </p:cNvSpPr>
          <p:nvPr>
            <p:ph type="ctrTitle"/>
          </p:nvPr>
        </p:nvSpPr>
        <p:spPr>
          <a:xfrm>
            <a:off x="311700" y="2103150"/>
            <a:ext cx="8520600" cy="9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 sz="4000" b="1" dirty="0">
                <a:solidFill>
                  <a:srgbClr val="45818E"/>
                </a:solidFill>
                <a:latin typeface="Montserrat"/>
                <a:ea typeface="Montserrat"/>
                <a:cs typeface="Montserrat"/>
                <a:sym typeface="Montserrat"/>
              </a:rPr>
              <a:t>Thank you!</a:t>
            </a:r>
            <a:endParaRPr sz="4000" b="1" dirty="0">
              <a:solidFill>
                <a:srgbClr val="45818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" name="Picture 1" descr="Icon&#10;&#10;Description automatically generated">
            <a:extLst>
              <a:ext uri="{FF2B5EF4-FFF2-40B4-BE49-F238E27FC236}">
                <a16:creationId xmlns:a16="http://schemas.microsoft.com/office/drawing/2014/main" id="{A2FBEE26-2C27-F9CF-2A44-37A4C48C01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8088" y="4169476"/>
            <a:ext cx="823002" cy="82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898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818E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oogle Shape;138;p24"/>
          <p:cNvGrpSpPr/>
          <p:nvPr/>
        </p:nvGrpSpPr>
        <p:grpSpPr>
          <a:xfrm>
            <a:off x="308763" y="1016259"/>
            <a:ext cx="3777300" cy="3110998"/>
            <a:chOff x="12726263" y="3864809"/>
            <a:chExt cx="3777300" cy="3110998"/>
          </a:xfrm>
        </p:grpSpPr>
        <p:grpSp>
          <p:nvGrpSpPr>
            <p:cNvPr id="139" name="Google Shape;139;p24"/>
            <p:cNvGrpSpPr/>
            <p:nvPr/>
          </p:nvGrpSpPr>
          <p:grpSpPr>
            <a:xfrm>
              <a:off x="13126700" y="3864809"/>
              <a:ext cx="2976450" cy="2329500"/>
              <a:chOff x="1381250" y="4487371"/>
              <a:chExt cx="2976450" cy="2329500"/>
            </a:xfrm>
          </p:grpSpPr>
          <p:sp>
            <p:nvSpPr>
              <p:cNvPr id="140" name="Google Shape;140;p24"/>
              <p:cNvSpPr txBox="1"/>
              <p:nvPr/>
            </p:nvSpPr>
            <p:spPr>
              <a:xfrm>
                <a:off x="2404100" y="4487371"/>
                <a:ext cx="1953600" cy="232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4800" b="1">
                  <a:solidFill>
                    <a:srgbClr val="F4CCCC"/>
                  </a:solidFill>
                  <a:latin typeface="Lobster"/>
                  <a:ea typeface="Lobster"/>
                  <a:cs typeface="Lobster"/>
                  <a:sym typeface="Lobster"/>
                </a:endParaRPr>
              </a:p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4800" b="1">
                    <a:solidFill>
                      <a:srgbClr val="FFFFFF"/>
                    </a:solidFill>
                    <a:latin typeface="Lobster"/>
                    <a:ea typeface="Lobster"/>
                    <a:cs typeface="Lobster"/>
                    <a:sym typeface="Lobster"/>
                  </a:rPr>
                  <a:t>the</a:t>
                </a:r>
                <a:endParaRPr sz="4800" b="1">
                  <a:solidFill>
                    <a:srgbClr val="FFFFFF"/>
                  </a:solidFill>
                  <a:latin typeface="Lobster"/>
                  <a:ea typeface="Lobster"/>
                  <a:cs typeface="Lobster"/>
                  <a:sym typeface="Lobster"/>
                </a:endParaRPr>
              </a:p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4800" b="1">
                    <a:solidFill>
                      <a:srgbClr val="FFFFFF"/>
                    </a:solidFill>
                    <a:latin typeface="Lobster"/>
                    <a:ea typeface="Lobster"/>
                    <a:cs typeface="Lobster"/>
                    <a:sym typeface="Lobster"/>
                  </a:rPr>
                  <a:t>olive</a:t>
                </a:r>
                <a:endParaRPr sz="4800" b="1">
                  <a:solidFill>
                    <a:srgbClr val="FFFFFF"/>
                  </a:solidFill>
                  <a:latin typeface="Lobster"/>
                  <a:ea typeface="Lobster"/>
                  <a:cs typeface="Lobster"/>
                  <a:sym typeface="Lobster"/>
                </a:endParaRPr>
              </a:p>
            </p:txBody>
          </p:sp>
          <p:grpSp>
            <p:nvGrpSpPr>
              <p:cNvPr id="141" name="Google Shape;141;p24"/>
              <p:cNvGrpSpPr/>
              <p:nvPr/>
            </p:nvGrpSpPr>
            <p:grpSpPr>
              <a:xfrm>
                <a:off x="1381250" y="4660625"/>
                <a:ext cx="1599600" cy="2135400"/>
                <a:chOff x="1636800" y="1748475"/>
                <a:chExt cx="1599600" cy="2135400"/>
              </a:xfrm>
            </p:grpSpPr>
            <p:sp>
              <p:nvSpPr>
                <p:cNvPr id="142" name="Google Shape;142;p24"/>
                <p:cNvSpPr/>
                <p:nvPr/>
              </p:nvSpPr>
              <p:spPr>
                <a:xfrm rot="603091">
                  <a:off x="1796322" y="1845340"/>
                  <a:ext cx="1280555" cy="1941669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3" name="Google Shape;143;p24"/>
                <p:cNvSpPr/>
                <p:nvPr/>
              </p:nvSpPr>
              <p:spPr>
                <a:xfrm rot="586418">
                  <a:off x="2388439" y="1941787"/>
                  <a:ext cx="399397" cy="247785"/>
                </a:xfrm>
                <a:prstGeom prst="ellipse">
                  <a:avLst/>
                </a:prstGeom>
                <a:solidFill>
                  <a:srgbClr val="45818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4" name="Google Shape;144;p24"/>
                <p:cNvSpPr/>
                <p:nvPr/>
              </p:nvSpPr>
              <p:spPr>
                <a:xfrm rot="-911234" flipH="1">
                  <a:off x="2849366" y="2228698"/>
                  <a:ext cx="99614" cy="344853"/>
                </a:xfrm>
                <a:prstGeom prst="flowChartOnlineStorage">
                  <a:avLst/>
                </a:prstGeom>
                <a:solidFill>
                  <a:srgbClr val="45818E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45" name="Google Shape;145;p24"/>
            <p:cNvSpPr txBox="1"/>
            <p:nvPr/>
          </p:nvSpPr>
          <p:spPr>
            <a:xfrm>
              <a:off x="12726263" y="6194307"/>
              <a:ext cx="3777300" cy="78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TRAINING AND CONSULTANCY</a:t>
              </a:r>
              <a:endParaRPr>
                <a:solidFill>
                  <a:srgbClr val="FFFFFF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supporting small charities</a:t>
              </a:r>
              <a:endParaRPr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and social enterprises</a:t>
              </a:r>
              <a:endParaRPr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sp>
        <p:nvSpPr>
          <p:cNvPr id="146" name="Google Shape;146;p24"/>
          <p:cNvSpPr txBox="1"/>
          <p:nvPr/>
        </p:nvSpPr>
        <p:spPr>
          <a:xfrm>
            <a:off x="5168425" y="1701900"/>
            <a:ext cx="3487800" cy="17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yasmin@the-olive.co.uk</a:t>
            </a:r>
            <a:endParaRPr sz="20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07539 549 696</a:t>
            </a:r>
            <a:endParaRPr sz="20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www.the-olive.co.uk</a:t>
            </a:r>
            <a:endParaRPr sz="20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" name="Picture 1" descr="Icon&#10;&#10;Description automatically generated">
            <a:extLst>
              <a:ext uri="{FF2B5EF4-FFF2-40B4-BE49-F238E27FC236}">
                <a16:creationId xmlns:a16="http://schemas.microsoft.com/office/drawing/2014/main" id="{5FC3FCBA-9A4E-5448-9083-1C22A216A0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7036" y="4006646"/>
            <a:ext cx="957487" cy="95748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/>
          <p:nvPr/>
        </p:nvSpPr>
        <p:spPr>
          <a:xfrm>
            <a:off x="8293900" y="-25"/>
            <a:ext cx="850200" cy="5143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rgbClr val="F4CC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 txBox="1"/>
          <p:nvPr/>
        </p:nvSpPr>
        <p:spPr>
          <a:xfrm>
            <a:off x="310950" y="365600"/>
            <a:ext cx="7983000" cy="46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About me</a:t>
            </a:r>
            <a:endParaRPr sz="2400" b="1" dirty="0">
              <a:solidFill>
                <a:srgbClr val="45818E"/>
              </a:solidFill>
              <a:latin typeface="Montserrat" panose="020B0604020202020204" pitchFamily="2" charset="0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Established The Olive Training and Consultancy to support small charities and social enterprises with limited capacity and resource to become more efficient, purpose-driven, and impactful.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 dirty="0">
              <a:solidFill>
                <a:srgbClr val="45818E"/>
              </a:solidFill>
              <a:latin typeface="Montserrat" panose="020B0604020202020204" pitchFamily="2" charset="0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I do this by offering flexible training and consultancy across a number of areas, including communications, strategy, project design and planning, and staff development.</a:t>
            </a:r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15524" y="3942627"/>
            <a:ext cx="828475" cy="127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 descr="Icon&#10;&#10;Description automatically generated">
            <a:extLst>
              <a:ext uri="{FF2B5EF4-FFF2-40B4-BE49-F238E27FC236}">
                <a16:creationId xmlns:a16="http://schemas.microsoft.com/office/drawing/2014/main" id="{5A05AD88-48F1-D2A9-A00E-49D7055C59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8088" y="4169476"/>
            <a:ext cx="823002" cy="82300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/>
          <p:nvPr/>
        </p:nvSpPr>
        <p:spPr>
          <a:xfrm>
            <a:off x="8293900" y="-25"/>
            <a:ext cx="850200" cy="5143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rgbClr val="F4CC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 txBox="1"/>
          <p:nvPr/>
        </p:nvSpPr>
        <p:spPr>
          <a:xfrm>
            <a:off x="310950" y="365600"/>
            <a:ext cx="7983000" cy="46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Objectives</a:t>
            </a:r>
            <a:endParaRPr sz="2400" b="1" dirty="0">
              <a:solidFill>
                <a:srgbClr val="45818E"/>
              </a:solidFill>
              <a:latin typeface="Montserrat" panose="020B0604020202020204" pitchFamily="2" charset="0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To consider how to balance what we want to say with what our audiences need to hear from us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 dirty="0">
              <a:solidFill>
                <a:srgbClr val="45818E"/>
              </a:solidFill>
              <a:latin typeface="Montserrat" panose="020B0604020202020204" pitchFamily="2" charset="0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To encourage and support the creation of intentional, purpose-aligned communications, particularly in uncertain times</a:t>
            </a:r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15524" y="3942627"/>
            <a:ext cx="828475" cy="127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 descr="Icon&#10;&#10;Description automatically generated">
            <a:extLst>
              <a:ext uri="{FF2B5EF4-FFF2-40B4-BE49-F238E27FC236}">
                <a16:creationId xmlns:a16="http://schemas.microsoft.com/office/drawing/2014/main" id="{5A05AD88-48F1-D2A9-A00E-49D7055C59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8088" y="4169476"/>
            <a:ext cx="823002" cy="82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138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/>
          <p:nvPr/>
        </p:nvSpPr>
        <p:spPr>
          <a:xfrm>
            <a:off x="8293900" y="-25"/>
            <a:ext cx="850200" cy="5143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rgbClr val="F4CC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 txBox="1"/>
          <p:nvPr/>
        </p:nvSpPr>
        <p:spPr>
          <a:xfrm>
            <a:off x="310950" y="365600"/>
            <a:ext cx="7983000" cy="46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Why is it important to be mindful of our communications?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Uncertainty and crisis can pull us away from our purpose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sz="900" dirty="0">
              <a:solidFill>
                <a:srgbClr val="45818E"/>
              </a:solidFill>
              <a:latin typeface="Montserrat" panose="020B0604020202020204" pitchFamily="2" charset="0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If we're not clear on our messages, we can't expect our audience to be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sz="900" dirty="0">
              <a:solidFill>
                <a:srgbClr val="45818E"/>
              </a:solidFill>
              <a:latin typeface="Montserrat" panose="020B0604020202020204" pitchFamily="2" charset="0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Change relies on hope</a:t>
            </a:r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15524" y="3942627"/>
            <a:ext cx="828475" cy="127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 descr="Icon&#10;&#10;Description automatically generated">
            <a:extLst>
              <a:ext uri="{FF2B5EF4-FFF2-40B4-BE49-F238E27FC236}">
                <a16:creationId xmlns:a16="http://schemas.microsoft.com/office/drawing/2014/main" id="{5A05AD88-48F1-D2A9-A00E-49D7055C59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8088" y="4169476"/>
            <a:ext cx="823002" cy="82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85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0"/>
          <p:cNvSpPr txBox="1"/>
          <p:nvPr/>
        </p:nvSpPr>
        <p:spPr>
          <a:xfrm>
            <a:off x="0" y="520108"/>
            <a:ext cx="8522100" cy="13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en" sz="2600" b="1" i="0" u="none" strike="noStrike" cap="none" dirty="0">
                <a:solidFill>
                  <a:srgbClr val="2CC3AC"/>
                </a:solidFill>
                <a:latin typeface="Montserrat"/>
                <a:ea typeface="Montserrat"/>
                <a:cs typeface="Montserrat"/>
                <a:sym typeface="Montserrat"/>
              </a:rPr>
              <a:t>Activity</a:t>
            </a:r>
            <a:endParaRPr sz="2600" b="1" i="0" u="none" strike="noStrike" cap="none" dirty="0">
              <a:solidFill>
                <a:srgbClr val="2CC3A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Arial"/>
              <a:buNone/>
            </a:pPr>
            <a:endParaRPr sz="400" b="1" i="0" u="none" strike="noStrike" cap="none" dirty="0">
              <a:solidFill>
                <a:srgbClr val="2CC3A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" sz="2000" b="1" i="0" u="none" strike="noStrike" cap="none" dirty="0">
                <a:solidFill>
                  <a:srgbClr val="45818E"/>
                </a:solidFill>
                <a:latin typeface="Montserrat"/>
                <a:ea typeface="Montserrat"/>
                <a:cs typeface="Montserrat"/>
                <a:sym typeface="Montserrat"/>
              </a:rPr>
              <a:t>How do these phrases make you feel?</a:t>
            </a:r>
            <a:endParaRPr sz="2000" b="1" i="0" u="none" strike="noStrike" cap="none" dirty="0">
              <a:solidFill>
                <a:srgbClr val="45818E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5" name="Google Shape;145;p20"/>
          <p:cNvSpPr txBox="1"/>
          <p:nvPr/>
        </p:nvSpPr>
        <p:spPr>
          <a:xfrm>
            <a:off x="1718562" y="2165533"/>
            <a:ext cx="2311800" cy="5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 b="1" i="0" u="none" strike="noStrike" cap="none" dirty="0">
                <a:solidFill>
                  <a:srgbClr val="2CC3AC"/>
                </a:solidFill>
                <a:latin typeface="Montserrat"/>
                <a:ea typeface="Montserrat"/>
                <a:cs typeface="Montserrat"/>
                <a:sym typeface="Montserrat"/>
              </a:rPr>
              <a:t>‘Forced into…’</a:t>
            </a:r>
            <a:endParaRPr sz="1400" b="0" i="0" u="none" strike="noStrike" cap="none" dirty="0">
              <a:solidFill>
                <a:srgbClr val="2CC3A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0"/>
          <p:cNvSpPr txBox="1"/>
          <p:nvPr/>
        </p:nvSpPr>
        <p:spPr>
          <a:xfrm>
            <a:off x="4491737" y="2165533"/>
            <a:ext cx="2311800" cy="5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sz="2000" b="1" dirty="0">
                <a:solidFill>
                  <a:srgbClr val="2CC3AC"/>
                </a:solidFill>
                <a:latin typeface="Montserrat"/>
                <a:ea typeface="Montserrat"/>
                <a:cs typeface="Montserrat"/>
                <a:sym typeface="Montserrat"/>
              </a:rPr>
              <a:t>‘People will die’</a:t>
            </a:r>
            <a:endParaRPr lang="en-GB" dirty="0">
              <a:solidFill>
                <a:srgbClr val="2CC3AC"/>
              </a:solidFill>
            </a:endParaRPr>
          </a:p>
        </p:txBody>
      </p:sp>
      <p:sp>
        <p:nvSpPr>
          <p:cNvPr id="148" name="Google Shape;148;p20"/>
          <p:cNvSpPr txBox="1"/>
          <p:nvPr/>
        </p:nvSpPr>
        <p:spPr>
          <a:xfrm>
            <a:off x="2638591" y="3300559"/>
            <a:ext cx="3244917" cy="5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" sz="2000" b="1" i="0" u="none" strike="noStrike" cap="none" dirty="0">
                <a:solidFill>
                  <a:srgbClr val="2CC3AC"/>
                </a:solidFill>
                <a:latin typeface="Montserrat"/>
                <a:ea typeface="Montserrat"/>
                <a:cs typeface="Montserrat"/>
                <a:sym typeface="Montserrat"/>
              </a:rPr>
              <a:t>‘We will continue to…’</a:t>
            </a:r>
            <a:endParaRPr sz="1400" b="0" i="0" u="none" strike="noStrike" cap="none" dirty="0">
              <a:solidFill>
                <a:srgbClr val="2CC3AC"/>
              </a:solidFill>
              <a:sym typeface="Arial"/>
            </a:endParaRPr>
          </a:p>
        </p:txBody>
      </p:sp>
      <p:sp>
        <p:nvSpPr>
          <p:cNvPr id="2" name="Google Shape;67;p14">
            <a:extLst>
              <a:ext uri="{FF2B5EF4-FFF2-40B4-BE49-F238E27FC236}">
                <a16:creationId xmlns:a16="http://schemas.microsoft.com/office/drawing/2014/main" id="{AB3AB879-BE90-7D87-68ED-A603B6FC98FF}"/>
              </a:ext>
            </a:extLst>
          </p:cNvPr>
          <p:cNvSpPr/>
          <p:nvPr/>
        </p:nvSpPr>
        <p:spPr>
          <a:xfrm>
            <a:off x="8293900" y="-25"/>
            <a:ext cx="850200" cy="5143500"/>
          </a:xfrm>
          <a:prstGeom prst="rect">
            <a:avLst/>
          </a:prstGeom>
          <a:solidFill>
            <a:srgbClr val="2CC3AC"/>
          </a:solidFill>
          <a:ln w="9525" cap="flat" cmpd="sng">
            <a:solidFill>
              <a:srgbClr val="2CC3A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Google Shape;69;p14">
            <a:extLst>
              <a:ext uri="{FF2B5EF4-FFF2-40B4-BE49-F238E27FC236}">
                <a16:creationId xmlns:a16="http://schemas.microsoft.com/office/drawing/2014/main" id="{35295FD2-786E-2DB8-1B4B-7D5C4F39089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15524" y="3942627"/>
            <a:ext cx="828475" cy="127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945DC399-ED79-79C1-2E74-6D9AE8EA3B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8088" y="4169476"/>
            <a:ext cx="823002" cy="82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64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/>
      <p:bldP spid="147" grpId="0"/>
      <p:bldP spid="1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/>
          <p:nvPr/>
        </p:nvSpPr>
        <p:spPr>
          <a:xfrm>
            <a:off x="8293900" y="-25"/>
            <a:ext cx="850200" cy="5143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rgbClr val="F4CC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 txBox="1"/>
          <p:nvPr/>
        </p:nvSpPr>
        <p:spPr>
          <a:xfrm>
            <a:off x="310950" y="365600"/>
            <a:ext cx="7983000" cy="46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How can we stay purpose-aligned in our communications?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Consider: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Aims </a:t>
            </a:r>
            <a:b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</a:br>
            <a:endParaRPr lang="en-GB" sz="900" dirty="0">
              <a:solidFill>
                <a:srgbClr val="45818E"/>
              </a:solidFill>
              <a:latin typeface="Montserrat" panose="020B0604020202020204" pitchFamily="2" charset="0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Audiences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sz="900" dirty="0">
              <a:solidFill>
                <a:srgbClr val="45818E"/>
              </a:solidFill>
              <a:latin typeface="Montserrat" panose="020B0604020202020204" pitchFamily="2" charset="0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Awareness</a:t>
            </a:r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15524" y="3942627"/>
            <a:ext cx="828475" cy="127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 descr="Icon&#10;&#10;Description automatically generated">
            <a:extLst>
              <a:ext uri="{FF2B5EF4-FFF2-40B4-BE49-F238E27FC236}">
                <a16:creationId xmlns:a16="http://schemas.microsoft.com/office/drawing/2014/main" id="{5A05AD88-48F1-D2A9-A00E-49D7055C59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8088" y="4169476"/>
            <a:ext cx="823002" cy="82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7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/>
          <p:nvPr/>
        </p:nvSpPr>
        <p:spPr>
          <a:xfrm>
            <a:off x="8293900" y="-25"/>
            <a:ext cx="850200" cy="5143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rgbClr val="F4CC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 txBox="1"/>
          <p:nvPr/>
        </p:nvSpPr>
        <p:spPr>
          <a:xfrm>
            <a:off x="310950" y="365600"/>
            <a:ext cx="7983000" cy="46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Aims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Communications should: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Be led by strategy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Enable your activities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Further your mission / objectives / targets.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600" dirty="0">
              <a:solidFill>
                <a:srgbClr val="45818E"/>
              </a:solidFill>
              <a:latin typeface="Montserrat" panose="020B0604020202020204" pitchFamily="2" charset="0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Therefore, we must understand: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What is the purpose of our organisation? Or the project?</a:t>
            </a:r>
            <a:b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</a:br>
            <a:r>
              <a:rPr lang="en-GB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How do we hope people will relate to us? </a:t>
            </a:r>
            <a:b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</a:br>
            <a:r>
              <a:rPr lang="en-GB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How do we want people to feel?</a:t>
            </a:r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15524" y="3942627"/>
            <a:ext cx="828475" cy="127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 descr="Icon&#10;&#10;Description automatically generated">
            <a:extLst>
              <a:ext uri="{FF2B5EF4-FFF2-40B4-BE49-F238E27FC236}">
                <a16:creationId xmlns:a16="http://schemas.microsoft.com/office/drawing/2014/main" id="{5A05AD88-48F1-D2A9-A00E-49D7055C59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8088" y="4169476"/>
            <a:ext cx="823002" cy="82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966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/>
          <p:nvPr/>
        </p:nvSpPr>
        <p:spPr>
          <a:xfrm>
            <a:off x="8293900" y="-25"/>
            <a:ext cx="850200" cy="5143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rgbClr val="F4CC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 txBox="1"/>
          <p:nvPr/>
        </p:nvSpPr>
        <p:spPr>
          <a:xfrm>
            <a:off x="310950" y="365600"/>
            <a:ext cx="7983000" cy="46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Audiences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Understanding our different audiences helps us to shape meaningful, successful comms.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600" dirty="0">
              <a:solidFill>
                <a:srgbClr val="45818E"/>
              </a:solidFill>
              <a:latin typeface="Montserrat" panose="020B0604020202020204" pitchFamily="2" charset="0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We should consider: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Who our stakeholders are, and which of these are ‘primary’ versus ‘secondary’ or ‘support’ audiences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Intended aims of engagement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Methods of communication</a:t>
            </a:r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15524" y="3942627"/>
            <a:ext cx="828475" cy="127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 descr="Icon&#10;&#10;Description automatically generated">
            <a:extLst>
              <a:ext uri="{FF2B5EF4-FFF2-40B4-BE49-F238E27FC236}">
                <a16:creationId xmlns:a16="http://schemas.microsoft.com/office/drawing/2014/main" id="{5A05AD88-48F1-D2A9-A00E-49D7055C59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8088" y="4169476"/>
            <a:ext cx="823002" cy="82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415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/>
          <p:nvPr/>
        </p:nvSpPr>
        <p:spPr>
          <a:xfrm>
            <a:off x="8293900" y="-25"/>
            <a:ext cx="850200" cy="5143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rgbClr val="F4CC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 txBox="1"/>
          <p:nvPr/>
        </p:nvSpPr>
        <p:spPr>
          <a:xfrm>
            <a:off x="310950" y="365600"/>
            <a:ext cx="7983000" cy="46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Awareness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Consider: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Is there a wider public narrative around this topic? Where do you want to position your organisation within that?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600" dirty="0">
              <a:solidFill>
                <a:srgbClr val="45818E"/>
              </a:solidFill>
              <a:latin typeface="Montserrat" panose="020B0604020202020204" pitchFamily="2" charset="0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What might be the impact of your language choices on your target audience?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600" dirty="0">
              <a:solidFill>
                <a:srgbClr val="45818E"/>
              </a:solidFill>
              <a:latin typeface="Montserrat" panose="020B0604020202020204" pitchFamily="2" charset="0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● </a:t>
            </a:r>
            <a:r>
              <a:rPr lang="en-GB" sz="2000" dirty="0">
                <a:solidFill>
                  <a:srgbClr val="45818E"/>
                </a:solidFill>
                <a:latin typeface="Montserrat" panose="020B0604020202020204" pitchFamily="2" charset="0"/>
                <a:ea typeface="Montserrat"/>
                <a:cs typeface="Montserrat"/>
                <a:sym typeface="Montserrat"/>
              </a:rPr>
              <a:t>Who else might see the materials and messaging, and how might they relate to it?</a:t>
            </a:r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15524" y="3942627"/>
            <a:ext cx="828475" cy="127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 descr="Icon&#10;&#10;Description automatically generated">
            <a:extLst>
              <a:ext uri="{FF2B5EF4-FFF2-40B4-BE49-F238E27FC236}">
                <a16:creationId xmlns:a16="http://schemas.microsoft.com/office/drawing/2014/main" id="{5A05AD88-48F1-D2A9-A00E-49D7055C59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8088" y="4169476"/>
            <a:ext cx="823002" cy="82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37841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C3D01355554240AC2F9C9617ABDA0E" ma:contentTypeVersion="18" ma:contentTypeDescription="Create a new document." ma:contentTypeScope="" ma:versionID="bab51a4646c85d1d25842c5967c10835">
  <xsd:schema xmlns:xsd="http://www.w3.org/2001/XMLSchema" xmlns:xs="http://www.w3.org/2001/XMLSchema" xmlns:p="http://schemas.microsoft.com/office/2006/metadata/properties" xmlns:ns2="c140c850-7133-49c4-832c-97d6efa73160" xmlns:ns3="0d74301b-716d-41fd-aa29-cb0a80c8ee54" xmlns:ns4="88f068e5-537f-4204-abf2-3ea4ac6fd25b" targetNamespace="http://schemas.microsoft.com/office/2006/metadata/properties" ma:root="true" ma:fieldsID="a4278ff786e989eb6231e7525454077a" ns2:_="" ns3:_="" ns4:_="">
    <xsd:import namespace="c140c850-7133-49c4-832c-97d6efa73160"/>
    <xsd:import namespace="0d74301b-716d-41fd-aa29-cb0a80c8ee54"/>
    <xsd:import namespace="88f068e5-537f-4204-abf2-3ea4ac6fd25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lcf76f155ced4ddcb4097134ff3c332f" minOccurs="0"/>
                <xsd:element ref="ns3:TaxCatchAll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40c850-7133-49c4-832c-97d6efa7316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74301b-716d-41fd-aa29-cb0a80c8ee54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02828ef7-4235-409f-906e-b13aa9e690ed}" ma:internalName="TaxCatchAll" ma:showField="CatchAllData" ma:web="0d74301b-716d-41fd-aa29-cb0a80c8ee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f068e5-537f-4204-abf2-3ea4ac6fd2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79de56e7-8e65-49c4-bb30-88a54f5c93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d74301b-716d-41fd-aa29-cb0a80c8ee54" xsi:nil="true"/>
    <lcf76f155ced4ddcb4097134ff3c332f xmlns="88f068e5-537f-4204-abf2-3ea4ac6fd25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BF4EC04-D6EE-4228-AF78-EBEC7976CCEA}"/>
</file>

<file path=customXml/itemProps2.xml><?xml version="1.0" encoding="utf-8"?>
<ds:datastoreItem xmlns:ds="http://schemas.openxmlformats.org/officeDocument/2006/customXml" ds:itemID="{133BF4A2-FC4E-440B-A596-351B8C4B8F63}"/>
</file>

<file path=customXml/itemProps3.xml><?xml version="1.0" encoding="utf-8"?>
<ds:datastoreItem xmlns:ds="http://schemas.openxmlformats.org/officeDocument/2006/customXml" ds:itemID="{975FBCC9-534A-4EFD-848E-AFC347B1B02B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509</Words>
  <Application>Microsoft Office PowerPoint</Application>
  <PresentationFormat>On-screen Show (16:9)</PresentationFormat>
  <Paragraphs>84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Montserrat</vt:lpstr>
      <vt:lpstr>Montserrat Medium</vt:lpstr>
      <vt:lpstr>Lobster</vt:lpstr>
      <vt:lpstr>Arial</vt:lpstr>
      <vt:lpstr>Montserrat SemiBold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  <vt:lpstr>Thank you!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 Buttery</dc:creator>
  <cp:lastModifiedBy>Lucy Buttery</cp:lastModifiedBy>
  <cp:revision>41</cp:revision>
  <dcterms:modified xsi:type="dcterms:W3CDTF">2023-04-25T07:50:43Z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0x010100D5C3D01355554240AC2F9C9617ABDA0E</vt:lpwstr>
  </property>
</Properties>
</file>